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DCD"/>
    <a:srgbClr val="AFC1D4"/>
    <a:srgbClr val="B1C1D0"/>
    <a:srgbClr val="F1D3D3"/>
    <a:srgbClr val="C64444"/>
    <a:srgbClr val="6C55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704" y="96"/>
      </p:cViewPr>
      <p:guideLst>
        <p:guide orient="horz" pos="3120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16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802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73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12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32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3307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851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20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59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313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240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403FC-5D61-421B-A809-43F4296CFF58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5FB3C-69B6-4B6E-BBE4-234F8F0B8A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7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CF029165-915F-F94C-B6A9-62A8003BB3D1}"/>
              </a:ext>
            </a:extLst>
          </p:cNvPr>
          <p:cNvGrpSpPr/>
          <p:nvPr/>
        </p:nvGrpSpPr>
        <p:grpSpPr>
          <a:xfrm>
            <a:off x="4779574" y="1975228"/>
            <a:ext cx="1960629" cy="1312036"/>
            <a:chOff x="7522684" y="1557751"/>
            <a:chExt cx="2052284" cy="1195144"/>
          </a:xfrm>
        </p:grpSpPr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6F2B485E-F915-F701-8E83-14749E2CA2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2684" y="2149548"/>
              <a:ext cx="597467" cy="597467"/>
            </a:xfrm>
            <a:prstGeom prst="rect">
              <a:avLst/>
            </a:prstGeom>
          </p:spPr>
        </p:pic>
        <p:pic>
          <p:nvPicPr>
            <p:cNvPr id="46" name="図 45">
              <a:extLst>
                <a:ext uri="{FF2B5EF4-FFF2-40B4-BE49-F238E27FC236}">
                  <a16:creationId xmlns:a16="http://schemas.microsoft.com/office/drawing/2014/main" id="{F9394D4B-5EFD-0EB6-AB18-B751517614B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10000" r="90000">
                          <a14:foregroundMark x1="49500" y1="33167" x2="70167" y2="34333"/>
                          <a14:foregroundMark x1="81091" y1="40432" x2="82833" y2="40667"/>
                          <a14:foregroundMark x1="74167" y1="39500" x2="76119" y2="39763"/>
                          <a14:foregroundMark x1="80781" y1="47596" x2="80167" y2="49667"/>
                          <a14:foregroundMark x1="82833" y1="40667" x2="82561" y2="41584"/>
                          <a14:foregroundMark x1="80167" y1="49667" x2="74333" y2="49000"/>
                          <a14:foregroundMark x1="38333" y1="34167" x2="15833" y2="33833"/>
                          <a14:backgroundMark x1="80333" y1="41667" x2="80500" y2="46167"/>
                          <a14:backgroundMark x1="81833" y1="46333" x2="81167" y2="46500"/>
                          <a14:backgroundMark x1="81500" y1="46833" x2="81500" y2="46833"/>
                          <a14:backgroundMark x1="81000" y1="46833" x2="81000" y2="46833"/>
                          <a14:backgroundMark x1="81667" y1="41500" x2="77667" y2="40333"/>
                          <a14:backgroundMark x1="76167" y1="40333" x2="77333" y2="39833"/>
                          <a14:backgroundMark x1="81333" y1="45833" x2="80333" y2="47333"/>
                          <a14:backgroundMark x1="80667" y1="47500" x2="80667" y2="47500"/>
                          <a14:backgroundMark x1="76333" y1="40000" x2="76333" y2="40000"/>
                          <a14:backgroundMark x1="77000" y1="39667" x2="76333" y2="40000"/>
                          <a14:backgroundMark x1="80500" y1="40500" x2="80833" y2="40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132"/>
            <a:stretch/>
          </p:blipFill>
          <p:spPr>
            <a:xfrm>
              <a:off x="8047381" y="1557751"/>
              <a:ext cx="1156935" cy="854610"/>
            </a:xfrm>
            <a:prstGeom prst="rect">
              <a:avLst/>
            </a:prstGeom>
          </p:spPr>
        </p:pic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3631A0CD-D007-4E22-68AE-8A13F092C4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63863" y="2155428"/>
              <a:ext cx="597467" cy="597467"/>
            </a:xfrm>
            <a:prstGeom prst="rect">
              <a:avLst/>
            </a:prstGeom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5CB60967-E7A9-2702-E7AD-EB297B225EF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6850" y="2149548"/>
              <a:ext cx="597467" cy="597467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5612C035-087C-1161-4A86-DB969D3243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77501" y="2148480"/>
              <a:ext cx="597467" cy="597467"/>
            </a:xfrm>
            <a:prstGeom prst="rect">
              <a:avLst/>
            </a:prstGeom>
          </p:spPr>
        </p:pic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C14C1E0F-5924-6B46-3C49-57F99AF5A44E}"/>
                </a:ext>
              </a:extLst>
            </p:cNvPr>
            <p:cNvCxnSpPr>
              <a:endCxn id="47" idx="0"/>
            </p:cNvCxnSpPr>
            <p:nvPr/>
          </p:nvCxnSpPr>
          <p:spPr>
            <a:xfrm flipH="1">
              <a:off x="8262597" y="2057400"/>
              <a:ext cx="124166" cy="98028"/>
            </a:xfrm>
            <a:prstGeom prst="line">
              <a:avLst/>
            </a:prstGeom>
            <a:ln w="12700">
              <a:solidFill>
                <a:srgbClr val="CDCD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1D140395-ED93-EE37-A2A5-9C91B57A1C1F}"/>
                </a:ext>
              </a:extLst>
            </p:cNvPr>
            <p:cNvCxnSpPr>
              <a:cxnSpLocks/>
            </p:cNvCxnSpPr>
            <p:nvPr/>
          </p:nvCxnSpPr>
          <p:spPr>
            <a:xfrm>
              <a:off x="8534714" y="2057400"/>
              <a:ext cx="14577" cy="98028"/>
            </a:xfrm>
            <a:prstGeom prst="line">
              <a:avLst/>
            </a:prstGeom>
            <a:ln w="12700">
              <a:solidFill>
                <a:srgbClr val="CDCD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92E1ACC7-C104-73A0-46E4-FF16E0665E11}"/>
                </a:ext>
              </a:extLst>
            </p:cNvPr>
            <p:cNvCxnSpPr>
              <a:cxnSpLocks/>
            </p:cNvCxnSpPr>
            <p:nvPr/>
          </p:nvCxnSpPr>
          <p:spPr>
            <a:xfrm>
              <a:off x="8626024" y="2059466"/>
              <a:ext cx="111984" cy="98028"/>
            </a:xfrm>
            <a:prstGeom prst="line">
              <a:avLst/>
            </a:prstGeom>
            <a:ln w="12700">
              <a:solidFill>
                <a:srgbClr val="CDCD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292C4A91-36F3-F2B4-1A94-0B747B1981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23614" y="2060729"/>
              <a:ext cx="31808" cy="94699"/>
            </a:xfrm>
            <a:prstGeom prst="line">
              <a:avLst/>
            </a:prstGeom>
            <a:ln w="12700">
              <a:solidFill>
                <a:srgbClr val="CDCDC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E461B53-80A9-438A-B818-E1A3686DF6E4}"/>
              </a:ext>
            </a:extLst>
          </p:cNvPr>
          <p:cNvSpPr txBox="1"/>
          <p:nvPr/>
        </p:nvSpPr>
        <p:spPr>
          <a:xfrm>
            <a:off x="-4" y="1"/>
            <a:ext cx="6858004" cy="655932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36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令和７年度りんご雪害軽減事業</a:t>
            </a:r>
            <a:endParaRPr kumimoji="1" lang="en-US" altLang="ja-JP" sz="28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E1093D7-1988-1C9D-56F6-DB29C3A45B6D}"/>
              </a:ext>
            </a:extLst>
          </p:cNvPr>
          <p:cNvSpPr txBox="1"/>
          <p:nvPr/>
        </p:nvSpPr>
        <p:spPr>
          <a:xfrm>
            <a:off x="1455392" y="721439"/>
            <a:ext cx="3775388" cy="57261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青森県内のりんご園地で実施する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無人航空機による融雪促進剤の散布請負経費</a:t>
            </a:r>
            <a:endParaRPr kumimoji="1" lang="en-US" altLang="ja-JP" sz="1400" u="sng" dirty="0">
              <a:solidFill>
                <a:schemeClr val="accent6">
                  <a:lumMod val="7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（融雪促進剤の経費は含みません）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28EABDE-AC18-E784-7B3A-000E9B5B5915}"/>
              </a:ext>
            </a:extLst>
          </p:cNvPr>
          <p:cNvSpPr txBox="1"/>
          <p:nvPr/>
        </p:nvSpPr>
        <p:spPr>
          <a:xfrm>
            <a:off x="38468" y="715954"/>
            <a:ext cx="1437975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対象経費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2EAD380-DEDE-21EA-9280-CED0E8D4E017}"/>
              </a:ext>
            </a:extLst>
          </p:cNvPr>
          <p:cNvSpPr txBox="1"/>
          <p:nvPr/>
        </p:nvSpPr>
        <p:spPr>
          <a:xfrm>
            <a:off x="52213" y="3329097"/>
            <a:ext cx="1424229" cy="26693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留意事項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02928DF-3505-ED1D-83E8-6C3D691EC2E6}"/>
              </a:ext>
            </a:extLst>
          </p:cNvPr>
          <p:cNvSpPr txBox="1"/>
          <p:nvPr/>
        </p:nvSpPr>
        <p:spPr>
          <a:xfrm>
            <a:off x="1502863" y="3329097"/>
            <a:ext cx="5122604" cy="266936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①農道の除雪状況やほ場の状況等により、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希望通りの散布ができない場合があります。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園地近辺に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２～３台分の駐車スペースが必要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ですので、できる限り確保の御協力をお願いします。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②散布事業者が散布実施日を現地立会者へ連絡します。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また、天候、作業の進捗状況等により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実施日が前後する場合があります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。日程の変更についても散布事業者が連絡します。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③融雪促進剤は、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粒状のものを各自で用意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し、散布実施日までに散布事業者が指定する場所へ持参してください。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④散布時には、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現地立合が必要</a:t>
            </a:r>
            <a:r>
              <a:rPr kumimoji="1" lang="ja-JP" altLang="en-US" sz="1300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です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園地の境界が分かる方の立合をお願いします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。また、雪上を歩行するので、</a:t>
            </a:r>
            <a:r>
              <a:rPr kumimoji="1" lang="ja-JP" altLang="en-US" sz="13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かんじき等の持参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をお願いします。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indent="-177800"/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⑤散布経費は、県の補助金を控除した額が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事業者又は</a:t>
            </a:r>
            <a:r>
              <a:rPr kumimoji="1" lang="en-US" altLang="ja-JP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JA</a:t>
            </a:r>
            <a:r>
              <a:rPr kumimoji="1" lang="ja-JP" altLang="en-US" sz="13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から生産者に直接請求</a:t>
            </a:r>
            <a:r>
              <a:rPr kumimoji="1"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されます。</a:t>
            </a:r>
            <a:endParaRPr kumimoji="1" lang="en-US" altLang="ja-JP" sz="13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1E50186-9E09-D1B9-4258-8AE4AAF4C4DA}"/>
              </a:ext>
            </a:extLst>
          </p:cNvPr>
          <p:cNvSpPr txBox="1"/>
          <p:nvPr/>
        </p:nvSpPr>
        <p:spPr>
          <a:xfrm>
            <a:off x="1476443" y="1351975"/>
            <a:ext cx="3653468" cy="57436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請負経費（税抜き）の</a:t>
            </a:r>
            <a:r>
              <a:rPr kumimoji="1" lang="ja-JP" altLang="en-US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３分の２以内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又は</a:t>
            </a:r>
            <a:r>
              <a:rPr kumimoji="1" lang="ja-JP" altLang="en-US" sz="1400" u="sng" dirty="0">
                <a:solidFill>
                  <a:srgbClr val="C64444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</a:t>
            </a:r>
            <a:endParaRPr kumimoji="1" lang="en-US" altLang="ja-JP" sz="1400" u="sng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４</a:t>
            </a:r>
            <a:r>
              <a:rPr kumimoji="1" lang="en-US" altLang="ja-JP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,</a:t>
            </a:r>
            <a:r>
              <a:rPr kumimoji="1" lang="ja-JP" altLang="en-US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０００円</a:t>
            </a:r>
            <a:r>
              <a:rPr kumimoji="1" lang="en-US" altLang="ja-JP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1400" u="sng" dirty="0">
                <a:solidFill>
                  <a:schemeClr val="accent6">
                    <a:lumMod val="7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１０ａ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のいずれか低い額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0E31D87-E1D5-F955-2B56-413BD183F95E}"/>
              </a:ext>
            </a:extLst>
          </p:cNvPr>
          <p:cNvSpPr txBox="1"/>
          <p:nvPr/>
        </p:nvSpPr>
        <p:spPr>
          <a:xfrm>
            <a:off x="38467" y="1380061"/>
            <a:ext cx="1437975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補助率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2631E0C-2D8F-3FC0-D3DF-840ACDADB9C1}"/>
              </a:ext>
            </a:extLst>
          </p:cNvPr>
          <p:cNvSpPr txBox="1"/>
          <p:nvPr/>
        </p:nvSpPr>
        <p:spPr>
          <a:xfrm>
            <a:off x="52213" y="2673578"/>
            <a:ext cx="1424229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A3686A1-E093-8DDC-D913-57D3F79B518E}"/>
              </a:ext>
            </a:extLst>
          </p:cNvPr>
          <p:cNvSpPr txBox="1"/>
          <p:nvPr/>
        </p:nvSpPr>
        <p:spPr>
          <a:xfrm>
            <a:off x="1502868" y="2649086"/>
            <a:ext cx="2215600" cy="576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ＪＡ又は市町村　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A90339C-0EB9-7044-A3A8-354B5835B417}"/>
              </a:ext>
            </a:extLst>
          </p:cNvPr>
          <p:cNvSpPr txBox="1"/>
          <p:nvPr/>
        </p:nvSpPr>
        <p:spPr>
          <a:xfrm>
            <a:off x="1502863" y="2044943"/>
            <a:ext cx="4905505" cy="559756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令和７年１２月から令和８年３月散布完了分まで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（申込期間は申込先までお問い合わせください）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DD40195-789A-C532-98D5-960B462A0DB6}"/>
              </a:ext>
            </a:extLst>
          </p:cNvPr>
          <p:cNvSpPr txBox="1"/>
          <p:nvPr/>
        </p:nvSpPr>
        <p:spPr>
          <a:xfrm>
            <a:off x="52213" y="2018959"/>
            <a:ext cx="1424229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対象期間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46AC6E6-FF24-A86D-6459-9518F7A7D0EE}"/>
              </a:ext>
            </a:extLst>
          </p:cNvPr>
          <p:cNvSpPr/>
          <p:nvPr/>
        </p:nvSpPr>
        <p:spPr>
          <a:xfrm>
            <a:off x="52213" y="6350704"/>
            <a:ext cx="6546730" cy="1448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11A8AED7-4B76-6B35-97EF-E54E44DBB3B1}"/>
              </a:ext>
            </a:extLst>
          </p:cNvPr>
          <p:cNvSpPr txBox="1"/>
          <p:nvPr/>
        </p:nvSpPr>
        <p:spPr>
          <a:xfrm>
            <a:off x="52213" y="5940636"/>
            <a:ext cx="4317998" cy="66761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2400" b="1" dirty="0">
                <a:solidFill>
                  <a:srgbClr val="6C554E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融雪促進剤散布の流れ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651AE2DA-18F6-C93E-0291-B448422CFD8F}"/>
              </a:ext>
            </a:extLst>
          </p:cNvPr>
          <p:cNvSpPr txBox="1"/>
          <p:nvPr/>
        </p:nvSpPr>
        <p:spPr>
          <a:xfrm>
            <a:off x="149746" y="6592289"/>
            <a:ext cx="1533014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散布申込書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提出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48C38D82-4065-A78A-52CB-EDB70FEB001E}"/>
              </a:ext>
            </a:extLst>
          </p:cNvPr>
          <p:cNvSpPr txBox="1"/>
          <p:nvPr/>
        </p:nvSpPr>
        <p:spPr>
          <a:xfrm>
            <a:off x="149745" y="8259454"/>
            <a:ext cx="1533015" cy="57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実施日連絡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5CCCEE6A-4AA4-940B-6F9E-BBD7CFAFFCA0}"/>
              </a:ext>
            </a:extLst>
          </p:cNvPr>
          <p:cNvSpPr txBox="1"/>
          <p:nvPr/>
        </p:nvSpPr>
        <p:spPr>
          <a:xfrm>
            <a:off x="159100" y="9100979"/>
            <a:ext cx="1533015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融雪促進剤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の準備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103FF98-1F6F-2B3D-BD30-F434E9EAE53D}"/>
              </a:ext>
            </a:extLst>
          </p:cNvPr>
          <p:cNvSpPr txBox="1"/>
          <p:nvPr/>
        </p:nvSpPr>
        <p:spPr>
          <a:xfrm>
            <a:off x="3718468" y="6596107"/>
            <a:ext cx="1512312" cy="572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>
                <a:lumMod val="5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融雪促進剤空中散布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C0E0CAA-445D-A2A8-70B4-433DC6890E1D}"/>
              </a:ext>
            </a:extLst>
          </p:cNvPr>
          <p:cNvSpPr txBox="1"/>
          <p:nvPr/>
        </p:nvSpPr>
        <p:spPr>
          <a:xfrm>
            <a:off x="3718468" y="7418545"/>
            <a:ext cx="1512312" cy="57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請負経費の請求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33052FA6-5A9A-5622-1853-67892DFFBA4C}"/>
              </a:ext>
            </a:extLst>
          </p:cNvPr>
          <p:cNvSpPr txBox="1"/>
          <p:nvPr/>
        </p:nvSpPr>
        <p:spPr>
          <a:xfrm>
            <a:off x="1682760" y="6552015"/>
            <a:ext cx="1820390" cy="63310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申込先に散布申込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事業の申請は散布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事業者が行います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0762CE19-5EDA-8A4B-DEB5-E354E29B61CA}"/>
              </a:ext>
            </a:extLst>
          </p:cNvPr>
          <p:cNvSpPr txBox="1"/>
          <p:nvPr/>
        </p:nvSpPr>
        <p:spPr>
          <a:xfrm>
            <a:off x="1738135" y="8192435"/>
            <a:ext cx="1532068" cy="559756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散布事業者から実施日の連絡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3D1282F9-EF4A-E5B9-1D9E-88477EA76361}"/>
              </a:ext>
            </a:extLst>
          </p:cNvPr>
          <p:cNvSpPr txBox="1"/>
          <p:nvPr/>
        </p:nvSpPr>
        <p:spPr>
          <a:xfrm>
            <a:off x="1748912" y="9085710"/>
            <a:ext cx="1510514" cy="606538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散布事業者の指定場所に融雪促進剤を持参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E6747EE8-0BEE-2D96-737E-D34392A9AB00}"/>
              </a:ext>
            </a:extLst>
          </p:cNvPr>
          <p:cNvSpPr txBox="1"/>
          <p:nvPr/>
        </p:nvSpPr>
        <p:spPr>
          <a:xfrm>
            <a:off x="5088642" y="6500673"/>
            <a:ext cx="1843913" cy="66761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園地の境界が分かる方が現地立合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2E0CB1F-C0D0-55CF-20CF-1622A35C45AB}"/>
              </a:ext>
            </a:extLst>
          </p:cNvPr>
          <p:cNvSpPr txBox="1"/>
          <p:nvPr/>
        </p:nvSpPr>
        <p:spPr>
          <a:xfrm>
            <a:off x="5088642" y="7392956"/>
            <a:ext cx="1897745" cy="559756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散布事業者又は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JA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から請求書を送付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24AFB7C-E4C0-7686-7DC5-FA89ADC2A830}"/>
              </a:ext>
            </a:extLst>
          </p:cNvPr>
          <p:cNvSpPr txBox="1"/>
          <p:nvPr/>
        </p:nvSpPr>
        <p:spPr>
          <a:xfrm>
            <a:off x="3718468" y="8243162"/>
            <a:ext cx="1512312" cy="576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請負経費の支払い</a:t>
            </a: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A0955391-3D57-0E8A-7046-75D9A6F7E59E}"/>
              </a:ext>
            </a:extLst>
          </p:cNvPr>
          <p:cNvSpPr txBox="1"/>
          <p:nvPr/>
        </p:nvSpPr>
        <p:spPr>
          <a:xfrm>
            <a:off x="5110737" y="8242009"/>
            <a:ext cx="1821817" cy="57600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散布事業者又は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JA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の請求により支払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9C179298-57DE-6770-0301-DA107C36FCE7}"/>
              </a:ext>
            </a:extLst>
          </p:cNvPr>
          <p:cNvSpPr txBox="1"/>
          <p:nvPr/>
        </p:nvSpPr>
        <p:spPr>
          <a:xfrm>
            <a:off x="149746" y="7418545"/>
            <a:ext cx="1533014" cy="57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事前の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dist"/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現地確認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83750187-948B-7A47-8464-16149D6D8EF6}"/>
              </a:ext>
            </a:extLst>
          </p:cNvPr>
          <p:cNvSpPr txBox="1"/>
          <p:nvPr/>
        </p:nvSpPr>
        <p:spPr>
          <a:xfrm>
            <a:off x="1682760" y="7367075"/>
            <a:ext cx="1642818" cy="550715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散布事業者が散布の可否を現地判断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79" name="コネクタ: カギ線 78">
            <a:extLst>
              <a:ext uri="{FF2B5EF4-FFF2-40B4-BE49-F238E27FC236}">
                <a16:creationId xmlns:a16="http://schemas.microsoft.com/office/drawing/2014/main" id="{07158042-F976-A647-24F7-F9392C5C75FA}"/>
              </a:ext>
            </a:extLst>
          </p:cNvPr>
          <p:cNvCxnSpPr>
            <a:cxnSpLocks/>
            <a:stCxn id="65" idx="3"/>
            <a:endCxn id="60" idx="1"/>
          </p:cNvCxnSpPr>
          <p:nvPr/>
        </p:nvCxnSpPr>
        <p:spPr>
          <a:xfrm flipV="1">
            <a:off x="3259426" y="6882198"/>
            <a:ext cx="459042" cy="2506781"/>
          </a:xfrm>
          <a:prstGeom prst="bentConnector3">
            <a:avLst>
              <a:gd name="adj1" fmla="val 50000"/>
            </a:avLst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矢印コネクタ 96">
            <a:extLst>
              <a:ext uri="{FF2B5EF4-FFF2-40B4-BE49-F238E27FC236}">
                <a16:creationId xmlns:a16="http://schemas.microsoft.com/office/drawing/2014/main" id="{554ED65D-76BD-CE93-A39A-1DA3339DC083}"/>
              </a:ext>
            </a:extLst>
          </p:cNvPr>
          <p:cNvCxnSpPr>
            <a:cxnSpLocks/>
          </p:cNvCxnSpPr>
          <p:nvPr/>
        </p:nvCxnSpPr>
        <p:spPr>
          <a:xfrm>
            <a:off x="778704" y="7142699"/>
            <a:ext cx="0" cy="2502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矢印コネクタ 97">
            <a:extLst>
              <a:ext uri="{FF2B5EF4-FFF2-40B4-BE49-F238E27FC236}">
                <a16:creationId xmlns:a16="http://schemas.microsoft.com/office/drawing/2014/main" id="{C03CE121-9570-4DD5-B6DC-2D7077A2AF64}"/>
              </a:ext>
            </a:extLst>
          </p:cNvPr>
          <p:cNvCxnSpPr>
            <a:cxnSpLocks/>
          </p:cNvCxnSpPr>
          <p:nvPr/>
        </p:nvCxnSpPr>
        <p:spPr>
          <a:xfrm>
            <a:off x="778704" y="7994545"/>
            <a:ext cx="0" cy="2502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矢印コネクタ 98">
            <a:extLst>
              <a:ext uri="{FF2B5EF4-FFF2-40B4-BE49-F238E27FC236}">
                <a16:creationId xmlns:a16="http://schemas.microsoft.com/office/drawing/2014/main" id="{1B4A9AEE-FDC2-9687-734B-66F326B8C59E}"/>
              </a:ext>
            </a:extLst>
          </p:cNvPr>
          <p:cNvCxnSpPr>
            <a:cxnSpLocks/>
          </p:cNvCxnSpPr>
          <p:nvPr/>
        </p:nvCxnSpPr>
        <p:spPr>
          <a:xfrm>
            <a:off x="778704" y="8835454"/>
            <a:ext cx="0" cy="2502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9252FE72-5625-8860-E9B6-BD837713B850}"/>
              </a:ext>
            </a:extLst>
          </p:cNvPr>
          <p:cNvCxnSpPr/>
          <p:nvPr/>
        </p:nvCxnSpPr>
        <p:spPr>
          <a:xfrm>
            <a:off x="4372538" y="7168288"/>
            <a:ext cx="0" cy="2502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D6C3A9EB-37CF-4F34-2536-05FC46536CD6}"/>
              </a:ext>
            </a:extLst>
          </p:cNvPr>
          <p:cNvCxnSpPr/>
          <p:nvPr/>
        </p:nvCxnSpPr>
        <p:spPr>
          <a:xfrm>
            <a:off x="4396922" y="7994545"/>
            <a:ext cx="0" cy="2502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607DD11-6A12-1C5D-EB28-764E5E8661B9}"/>
              </a:ext>
            </a:extLst>
          </p:cNvPr>
          <p:cNvSpPr txBox="1"/>
          <p:nvPr/>
        </p:nvSpPr>
        <p:spPr>
          <a:xfrm>
            <a:off x="3718468" y="9009486"/>
            <a:ext cx="931894" cy="267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algn="dist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1F4BA8-8EAD-FC52-0969-A675066ACEF7}"/>
              </a:ext>
            </a:extLst>
          </p:cNvPr>
          <p:cNvSpPr txBox="1"/>
          <p:nvPr/>
        </p:nvSpPr>
        <p:spPr>
          <a:xfrm>
            <a:off x="3721724" y="9377925"/>
            <a:ext cx="928638" cy="31432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dist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D72A18D-B457-B7D4-7CF9-E06848193DE0}"/>
              </a:ext>
            </a:extLst>
          </p:cNvPr>
          <p:cNvSpPr txBox="1"/>
          <p:nvPr/>
        </p:nvSpPr>
        <p:spPr>
          <a:xfrm>
            <a:off x="4609162" y="9009486"/>
            <a:ext cx="2248838" cy="31432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生産者（申込者）の対応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9209487-414A-0C99-72F3-78C0AD689400}"/>
              </a:ext>
            </a:extLst>
          </p:cNvPr>
          <p:cNvSpPr txBox="1"/>
          <p:nvPr/>
        </p:nvSpPr>
        <p:spPr>
          <a:xfrm>
            <a:off x="4635914" y="9377925"/>
            <a:ext cx="2104289" cy="31432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事業者の対応</a:t>
            </a:r>
            <a:endParaRPr kumimoji="1"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357727-1E7A-AA89-D308-FC5F03AC05DD}"/>
              </a:ext>
            </a:extLst>
          </p:cNvPr>
          <p:cNvSpPr/>
          <p:nvPr/>
        </p:nvSpPr>
        <p:spPr>
          <a:xfrm>
            <a:off x="3646843" y="8934240"/>
            <a:ext cx="3131371" cy="819801"/>
          </a:xfrm>
          <a:prstGeom prst="rect">
            <a:avLst/>
          </a:prstGeom>
          <a:noFill/>
          <a:ln w="1270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28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32E3AC2-068A-4B83-96F3-AECD19E680B1}"/>
              </a:ext>
            </a:extLst>
          </p:cNvPr>
          <p:cNvSpPr txBox="1"/>
          <p:nvPr/>
        </p:nvSpPr>
        <p:spPr>
          <a:xfrm>
            <a:off x="0" y="87084"/>
            <a:ext cx="6858000" cy="7111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令和７年度りんご雪害軽減事業（無人航空機融雪促進剤散布）</a:t>
            </a:r>
            <a:endParaRPr kumimoji="1" lang="en-US" altLang="ja-JP" sz="16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　込　書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232CE3EA-F497-479D-818C-340715727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525846"/>
              </p:ext>
            </p:extLst>
          </p:nvPr>
        </p:nvGraphicFramePr>
        <p:xfrm>
          <a:off x="69885" y="2992593"/>
          <a:ext cx="6718230" cy="883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353">
                  <a:extLst>
                    <a:ext uri="{9D8B030D-6E8A-4147-A177-3AD203B41FA5}">
                      <a16:colId xmlns:a16="http://schemas.microsoft.com/office/drawing/2014/main" val="3202902652"/>
                    </a:ext>
                  </a:extLst>
                </a:gridCol>
                <a:gridCol w="1943030">
                  <a:extLst>
                    <a:ext uri="{9D8B030D-6E8A-4147-A177-3AD203B41FA5}">
                      <a16:colId xmlns:a16="http://schemas.microsoft.com/office/drawing/2014/main" val="3917165931"/>
                    </a:ext>
                  </a:extLst>
                </a:gridCol>
                <a:gridCol w="1494618">
                  <a:extLst>
                    <a:ext uri="{9D8B030D-6E8A-4147-A177-3AD203B41FA5}">
                      <a16:colId xmlns:a16="http://schemas.microsoft.com/office/drawing/2014/main" val="2562668708"/>
                    </a:ext>
                  </a:extLst>
                </a:gridCol>
                <a:gridCol w="2050229">
                  <a:extLst>
                    <a:ext uri="{9D8B030D-6E8A-4147-A177-3AD203B41FA5}">
                      <a16:colId xmlns:a16="http://schemas.microsoft.com/office/drawing/2014/main" val="2359087469"/>
                    </a:ext>
                  </a:extLst>
                </a:gridCol>
              </a:tblGrid>
              <a:tr h="29453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生産者氏名：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立会者氏名：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885812"/>
                  </a:ext>
                </a:extLst>
              </a:tr>
              <a:tr h="29453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電話番号：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立会者携帯番号：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84483"/>
                  </a:ext>
                </a:extLst>
              </a:tr>
              <a:tr h="294537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住所：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0470968"/>
                  </a:ext>
                </a:extLst>
              </a:tr>
            </a:tbl>
          </a:graphicData>
        </a:graphic>
      </p:graphicFrame>
      <p:graphicFrame>
        <p:nvGraphicFramePr>
          <p:cNvPr id="3" name="表 4">
            <a:extLst>
              <a:ext uri="{FF2B5EF4-FFF2-40B4-BE49-F238E27FC236}">
                <a16:creationId xmlns:a16="http://schemas.microsoft.com/office/drawing/2014/main" id="{0F259A93-9723-470C-BA33-B73624A33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68733"/>
              </p:ext>
            </p:extLst>
          </p:nvPr>
        </p:nvGraphicFramePr>
        <p:xfrm>
          <a:off x="69885" y="3937499"/>
          <a:ext cx="6718229" cy="183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099">
                  <a:extLst>
                    <a:ext uri="{9D8B030D-6E8A-4147-A177-3AD203B41FA5}">
                      <a16:colId xmlns:a16="http://schemas.microsoft.com/office/drawing/2014/main" val="2946834275"/>
                    </a:ext>
                  </a:extLst>
                </a:gridCol>
                <a:gridCol w="2714625">
                  <a:extLst>
                    <a:ext uri="{9D8B030D-6E8A-4147-A177-3AD203B41FA5}">
                      <a16:colId xmlns:a16="http://schemas.microsoft.com/office/drawing/2014/main" val="3701909527"/>
                    </a:ext>
                  </a:extLst>
                </a:gridCol>
                <a:gridCol w="809625">
                  <a:extLst>
                    <a:ext uri="{9D8B030D-6E8A-4147-A177-3AD203B41FA5}">
                      <a16:colId xmlns:a16="http://schemas.microsoft.com/office/drawing/2014/main" val="1830107883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1318143237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3869544179"/>
                    </a:ext>
                  </a:extLst>
                </a:gridCol>
                <a:gridCol w="989655">
                  <a:extLst>
                    <a:ext uri="{9D8B030D-6E8A-4147-A177-3AD203B41FA5}">
                      <a16:colId xmlns:a16="http://schemas.microsoft.com/office/drawing/2014/main" val="39085501"/>
                    </a:ext>
                  </a:extLst>
                </a:gridCol>
              </a:tblGrid>
              <a:tr h="46148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</a:t>
                      </a:r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園地所在地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散布面積</a:t>
                      </a:r>
                      <a:endParaRPr kumimoji="1" lang="en-US" altLang="ja-JP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a)</a:t>
                      </a:r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散布資材名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散布数量</a:t>
                      </a:r>
                      <a:endParaRPr kumimoji="1" lang="en-US" altLang="ja-JP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</a:t>
                      </a:r>
                      <a:r>
                        <a:rPr kumimoji="1" lang="en-US" altLang="ja-JP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kg</a:t>
                      </a: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）</a:t>
                      </a:r>
                      <a:r>
                        <a:rPr kumimoji="1" lang="en-US" altLang="ja-JP" sz="1200" b="0" baseline="30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※1</a:t>
                      </a:r>
                      <a:endParaRPr kumimoji="1" lang="ja-JP" altLang="en-US" sz="1200" b="0" baseline="30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除雪状況</a:t>
                      </a:r>
                      <a:r>
                        <a:rPr kumimoji="1" lang="en-US" altLang="ja-JP" sz="1200" b="0" baseline="30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※2</a:t>
                      </a:r>
                      <a:endParaRPr kumimoji="1" lang="ja-JP" altLang="en-US" sz="1200" b="0" baseline="30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881705"/>
                  </a:ext>
                </a:extLst>
              </a:tr>
              <a:tr h="264672"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rgbClr val="C64444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（記載例）青森市山之上１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81</a:t>
                      </a:r>
                      <a:endParaRPr kumimoji="1" lang="ja-JP" altLang="en-US" sz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苦土石灰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486</a:t>
                      </a:r>
                      <a:endParaRPr kumimoji="1" lang="ja-JP" altLang="en-US" sz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除雪済み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05132"/>
                  </a:ext>
                </a:extLst>
              </a:tr>
              <a:tr h="2646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69419"/>
                  </a:ext>
                </a:extLst>
              </a:tr>
              <a:tr h="2646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002440"/>
                  </a:ext>
                </a:extLst>
              </a:tr>
              <a:tr h="2646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157489"/>
                  </a:ext>
                </a:extLst>
              </a:tr>
              <a:tr h="2646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43618"/>
                  </a:ext>
                </a:extLst>
              </a:tr>
            </a:tbl>
          </a:graphicData>
        </a:graphic>
      </p:graphicFrame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0B86508-74A4-4878-A154-D4E713284E5A}"/>
              </a:ext>
            </a:extLst>
          </p:cNvPr>
          <p:cNvSpPr txBox="1"/>
          <p:nvPr/>
        </p:nvSpPr>
        <p:spPr>
          <a:xfrm>
            <a:off x="286725" y="1103257"/>
            <a:ext cx="6366259" cy="1767222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en-US" altLang="ja-JP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以下の内容を御確認の上、レ点を記入し、お申込みください。</a:t>
            </a:r>
            <a:endParaRPr kumimoji="1" lang="en-US" altLang="ja-JP" sz="1200" u="sng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5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kumimoji="1" lang="en-US" altLang="ja-JP" sz="5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申込書に記載された個人情報について、令和７年度りんご雪害軽減事業の支援を行う市町村、県、散布事業者への提供に同意します（本事業の申請上必要です）。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農道の除雪状況やほ場の状況等により、希望通りの散布ができない場合や日程が前後する場合があります。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散布事業者は指定できません（関係機関等で調整し手配します）。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融雪促進剤は、事前に指示する場所に申込者が準備しておいてください。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散布時には、園地の境界が分かる方が立ち合いしてください。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　散布費用の自己負担分は、散布事業者にお支払いが必要です。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1" name="表 19">
            <a:extLst>
              <a:ext uri="{FF2B5EF4-FFF2-40B4-BE49-F238E27FC236}">
                <a16:creationId xmlns:a16="http://schemas.microsoft.com/office/drawing/2014/main" id="{EB8EE46D-87F5-40C7-AF36-CF376B9BC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68989"/>
              </p:ext>
            </p:extLst>
          </p:nvPr>
        </p:nvGraphicFramePr>
        <p:xfrm>
          <a:off x="77144" y="9318707"/>
          <a:ext cx="6718229" cy="391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7684">
                  <a:extLst>
                    <a:ext uri="{9D8B030D-6E8A-4147-A177-3AD203B41FA5}">
                      <a16:colId xmlns:a16="http://schemas.microsoft.com/office/drawing/2014/main" val="1878531787"/>
                    </a:ext>
                  </a:extLst>
                </a:gridCol>
                <a:gridCol w="760095">
                  <a:extLst>
                    <a:ext uri="{9D8B030D-6E8A-4147-A177-3AD203B41FA5}">
                      <a16:colId xmlns:a16="http://schemas.microsoft.com/office/drawing/2014/main" val="1658871109"/>
                    </a:ext>
                  </a:extLst>
                </a:gridCol>
                <a:gridCol w="3430450">
                  <a:extLst>
                    <a:ext uri="{9D8B030D-6E8A-4147-A177-3AD203B41FA5}">
                      <a16:colId xmlns:a16="http://schemas.microsoft.com/office/drawing/2014/main" val="3772985250"/>
                    </a:ext>
                  </a:extLst>
                </a:gridCol>
              </a:tblGrid>
              <a:tr h="19553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青森県農林水産部りんご果樹課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〒０３０</a:t>
                      </a:r>
                      <a:r>
                        <a:rPr kumimoji="1" lang="en-US" altLang="ja-JP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８５７０　青森市長島１－１－１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〒０３０</a:t>
                      </a:r>
                      <a:r>
                        <a:rPr kumimoji="1" lang="en-US" altLang="ja-JP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-</a:t>
                      </a: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８５７０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青森市長島１－１－１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C6444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305345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dist">
                        <a:lnSpc>
                          <a:spcPct val="1000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ＴＥＬ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０１７－７３４－９４９２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854060"/>
                  </a:ext>
                </a:extLst>
              </a:tr>
            </a:tbl>
          </a:graphicData>
        </a:graphic>
      </p:graphicFrame>
      <p:sp>
        <p:nvSpPr>
          <p:cNvPr id="5" name="大かっこ 4">
            <a:extLst>
              <a:ext uri="{FF2B5EF4-FFF2-40B4-BE49-F238E27FC236}">
                <a16:creationId xmlns:a16="http://schemas.microsoft.com/office/drawing/2014/main" id="{7E3EF606-B21C-41A4-973C-A61D00B9CE7D}"/>
              </a:ext>
            </a:extLst>
          </p:cNvPr>
          <p:cNvSpPr/>
          <p:nvPr/>
        </p:nvSpPr>
        <p:spPr>
          <a:xfrm>
            <a:off x="124084" y="1327596"/>
            <a:ext cx="6528900" cy="1542884"/>
          </a:xfrm>
          <a:prstGeom prst="bracketPair">
            <a:avLst>
              <a:gd name="adj" fmla="val 709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91667023-0CE2-4C1B-B1FE-FB5DB3034240}"/>
              </a:ext>
            </a:extLst>
          </p:cNvPr>
          <p:cNvSpPr txBox="1"/>
          <p:nvPr/>
        </p:nvSpPr>
        <p:spPr>
          <a:xfrm>
            <a:off x="7259" y="5811390"/>
            <a:ext cx="6366259" cy="351539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marL="174625" indent="-174625"/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１融雪促進剤の使用目安は、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10a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当たり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40kg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～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60kg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です。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4625" indent="-174625"/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２「除雪状況」には、園地に近い農道の除雪の状況を分かる範囲で記入してください。</a:t>
            </a:r>
            <a:r>
              <a:rPr kumimoji="1" lang="ja-JP" altLang="en-US" sz="5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kumimoji="1" lang="en-US" altLang="ja-JP" sz="5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20" name="表 4">
            <a:extLst>
              <a:ext uri="{FF2B5EF4-FFF2-40B4-BE49-F238E27FC236}">
                <a16:creationId xmlns:a16="http://schemas.microsoft.com/office/drawing/2014/main" id="{B5E9BE6A-7320-4589-9117-3126CD5FB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313050"/>
              </p:ext>
            </p:extLst>
          </p:nvPr>
        </p:nvGraphicFramePr>
        <p:xfrm>
          <a:off x="96949" y="6640764"/>
          <a:ext cx="6635072" cy="2591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401">
                  <a:extLst>
                    <a:ext uri="{9D8B030D-6E8A-4147-A177-3AD203B41FA5}">
                      <a16:colId xmlns:a16="http://schemas.microsoft.com/office/drawing/2014/main" val="2946834275"/>
                    </a:ext>
                  </a:extLst>
                </a:gridCol>
                <a:gridCol w="386088">
                  <a:extLst>
                    <a:ext uri="{9D8B030D-6E8A-4147-A177-3AD203B41FA5}">
                      <a16:colId xmlns:a16="http://schemas.microsoft.com/office/drawing/2014/main" val="370190952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21511308"/>
                    </a:ext>
                  </a:extLst>
                </a:gridCol>
                <a:gridCol w="856343">
                  <a:extLst>
                    <a:ext uri="{9D8B030D-6E8A-4147-A177-3AD203B41FA5}">
                      <a16:colId xmlns:a16="http://schemas.microsoft.com/office/drawing/2014/main" val="1830107883"/>
                    </a:ext>
                  </a:extLst>
                </a:gridCol>
                <a:gridCol w="2169240">
                  <a:extLst>
                    <a:ext uri="{9D8B030D-6E8A-4147-A177-3AD203B41FA5}">
                      <a16:colId xmlns:a16="http://schemas.microsoft.com/office/drawing/2014/main" val="488267928"/>
                    </a:ext>
                  </a:extLst>
                </a:gridCol>
              </a:tblGrid>
              <a:tr h="2862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受付日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　　年　　月　　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担当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881705"/>
                  </a:ext>
                </a:extLst>
              </a:tr>
              <a:tr h="25290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除雪確認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</a:t>
                      </a:r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（記載例）２月下旬を予定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rgbClr val="C64444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05132"/>
                  </a:ext>
                </a:extLst>
              </a:tr>
              <a:tr h="252905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43618"/>
                  </a:ext>
                </a:extLst>
              </a:tr>
              <a:tr h="252905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２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29439"/>
                  </a:ext>
                </a:extLst>
              </a:tr>
              <a:tr h="252905"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4169631"/>
                  </a:ext>
                </a:extLst>
              </a:tr>
              <a:tr h="2529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４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5687402"/>
                  </a:ext>
                </a:extLst>
              </a:tr>
              <a:tr h="2529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進捗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□一覧表に入力　　□重複チェック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6224968"/>
                  </a:ext>
                </a:extLst>
              </a:tr>
              <a:tr h="659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メモ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（記載例）</a:t>
                      </a:r>
                      <a:r>
                        <a:rPr kumimoji="1" lang="en-US" altLang="ja-JP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No.1</a:t>
                      </a:r>
                      <a:r>
                        <a:rPr kumimoji="1" lang="ja-JP" altLang="en-US" sz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は本人手配済み園地（○○業者散布済み）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850217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1D76CD0-57C3-480A-B762-0A6012C0981F}"/>
              </a:ext>
            </a:extLst>
          </p:cNvPr>
          <p:cNvSpPr txBox="1"/>
          <p:nvPr/>
        </p:nvSpPr>
        <p:spPr>
          <a:xfrm>
            <a:off x="96949" y="6296039"/>
            <a:ext cx="1683185" cy="351539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marL="174625" indent="-174625" algn="ctr"/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受付窓口記入欄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5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kumimoji="1" lang="en-US" altLang="ja-JP" sz="5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DAE26AE-EFA8-42B8-8ACD-DB1DAA2F9136}"/>
              </a:ext>
            </a:extLst>
          </p:cNvPr>
          <p:cNvSpPr txBox="1"/>
          <p:nvPr/>
        </p:nvSpPr>
        <p:spPr>
          <a:xfrm>
            <a:off x="124084" y="728280"/>
            <a:ext cx="1683185" cy="351539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0" anchor="ctr" anchorCtr="0">
            <a:noAutofit/>
          </a:bodyPr>
          <a:lstStyle/>
          <a:p>
            <a:pPr marL="174625" indent="-174625" algn="ctr"/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申込者記入欄</a:t>
            </a: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r>
              <a:rPr kumimoji="1" lang="ja-JP" altLang="en-US" sz="5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</a:t>
            </a:r>
            <a:endParaRPr kumimoji="1" lang="en-US" altLang="ja-JP" sz="500" dirty="0">
              <a:solidFill>
                <a:schemeClr val="tx1">
                  <a:lumMod val="85000"/>
                  <a:lumOff val="15000"/>
                </a:schemeClr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34693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1299</TotalTime>
  <Words>721</Words>
  <Application>Microsoft Office PowerPoint</Application>
  <PresentationFormat>A4 210 x 297 mm</PresentationFormat>
  <Paragraphs>97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201op</dc:creator>
  <cp:lastModifiedBy>佐藤　正和</cp:lastModifiedBy>
  <cp:revision>114</cp:revision>
  <cp:lastPrinted>2026-02-04T08:09:47Z</cp:lastPrinted>
  <dcterms:created xsi:type="dcterms:W3CDTF">2025-01-27T09:10:25Z</dcterms:created>
  <dcterms:modified xsi:type="dcterms:W3CDTF">2026-02-06T01:42:33Z</dcterms:modified>
</cp:coreProperties>
</file>